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68" r:id="rId4"/>
    <p:sldId id="272" r:id="rId5"/>
    <p:sldId id="261" r:id="rId6"/>
    <p:sldId id="258" r:id="rId7"/>
    <p:sldId id="259" r:id="rId8"/>
    <p:sldId id="260" r:id="rId9"/>
    <p:sldId id="278" r:id="rId10"/>
    <p:sldId id="262" r:id="rId11"/>
    <p:sldId id="273" r:id="rId12"/>
    <p:sldId id="274" r:id="rId13"/>
    <p:sldId id="275" r:id="rId14"/>
    <p:sldId id="264" r:id="rId15"/>
    <p:sldId id="269" r:id="rId16"/>
    <p:sldId id="271" r:id="rId17"/>
    <p:sldId id="276" r:id="rId18"/>
    <p:sldId id="277"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4/25/2023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52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4/25/2023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2792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4/25/2023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7566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4/25/2023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4827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4/25/2023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36048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4/25/2023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5646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4/25/2023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7083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4/25/2023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74548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4/25/2023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07973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4/25/2023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23661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4/25/2023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002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4/25/2023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51360976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5" name="Rectangle 56">
            <a:extLst>
              <a:ext uri="{FF2B5EF4-FFF2-40B4-BE49-F238E27FC236}">
                <a16:creationId xmlns:a16="http://schemas.microsoft.com/office/drawing/2014/main" id="{087C4FDF-D217-4821-A221-1C752E3F3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6" name="Rectangle 58">
            <a:extLst>
              <a:ext uri="{FF2B5EF4-FFF2-40B4-BE49-F238E27FC236}">
                <a16:creationId xmlns:a16="http://schemas.microsoft.com/office/drawing/2014/main" id="{1486BC80-A66E-409C-91B5-025A78D4C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Green-leafed Plant · Free Stock Photo">
            <a:extLst>
              <a:ext uri="{FF2B5EF4-FFF2-40B4-BE49-F238E27FC236}">
                <a16:creationId xmlns:a16="http://schemas.microsoft.com/office/drawing/2014/main" id="{F2B127D1-6CDC-11C8-017B-69AB4641A8B8}"/>
              </a:ext>
            </a:extLst>
          </p:cNvPr>
          <p:cNvPicPr>
            <a:picLocks noChangeAspect="1"/>
          </p:cNvPicPr>
          <p:nvPr/>
        </p:nvPicPr>
        <p:blipFill rotWithShape="1">
          <a:blip r:embed="rId2"/>
          <a:srcRect t="4736" r="1" b="8526"/>
          <a:stretch/>
        </p:blipFill>
        <p:spPr>
          <a:xfrm>
            <a:off x="8210798" y="-27422"/>
            <a:ext cx="3981202" cy="5173383"/>
          </a:xfrm>
          <a:custGeom>
            <a:avLst/>
            <a:gdLst/>
            <a:ahLst/>
            <a:cxnLst/>
            <a:rect l="l" t="t" r="r" b="b"/>
            <a:pathLst>
              <a:path w="4714177" h="6125861">
                <a:moveTo>
                  <a:pt x="1867775" y="5445841"/>
                </a:moveTo>
                <a:cubicBezTo>
                  <a:pt x="1989065" y="5445841"/>
                  <a:pt x="2087390" y="5544166"/>
                  <a:pt x="2087390" y="5665456"/>
                </a:cubicBezTo>
                <a:cubicBezTo>
                  <a:pt x="2087390" y="5786746"/>
                  <a:pt x="1989065" y="5885071"/>
                  <a:pt x="1867775" y="5885071"/>
                </a:cubicBezTo>
                <a:cubicBezTo>
                  <a:pt x="1746485" y="5885071"/>
                  <a:pt x="1648160" y="5786746"/>
                  <a:pt x="1648160" y="5665456"/>
                </a:cubicBezTo>
                <a:cubicBezTo>
                  <a:pt x="1648160" y="5544166"/>
                  <a:pt x="1746485" y="5445841"/>
                  <a:pt x="1867775" y="5445841"/>
                </a:cubicBezTo>
                <a:close/>
                <a:moveTo>
                  <a:pt x="847984" y="3569824"/>
                </a:moveTo>
                <a:cubicBezTo>
                  <a:pt x="1035568" y="3569824"/>
                  <a:pt x="1187635" y="3721891"/>
                  <a:pt x="1187635" y="3909475"/>
                </a:cubicBezTo>
                <a:cubicBezTo>
                  <a:pt x="1187635" y="4097059"/>
                  <a:pt x="1035568" y="4249126"/>
                  <a:pt x="847984" y="4249126"/>
                </a:cubicBezTo>
                <a:cubicBezTo>
                  <a:pt x="660400" y="4249126"/>
                  <a:pt x="508333" y="4097059"/>
                  <a:pt x="508333" y="3909475"/>
                </a:cubicBezTo>
                <a:cubicBezTo>
                  <a:pt x="508333" y="3721891"/>
                  <a:pt x="660400" y="3569824"/>
                  <a:pt x="847984" y="3569824"/>
                </a:cubicBezTo>
                <a:close/>
                <a:moveTo>
                  <a:pt x="3988906" y="0"/>
                </a:moveTo>
                <a:lnTo>
                  <a:pt x="4714177" y="0"/>
                </a:lnTo>
                <a:lnTo>
                  <a:pt x="4714177" y="536962"/>
                </a:lnTo>
                <a:lnTo>
                  <a:pt x="4711253" y="559014"/>
                </a:lnTo>
                <a:cubicBezTo>
                  <a:pt x="4708958" y="586566"/>
                  <a:pt x="4707889" y="615382"/>
                  <a:pt x="4708221" y="644928"/>
                </a:cubicBezTo>
                <a:lnTo>
                  <a:pt x="4714177" y="698483"/>
                </a:lnTo>
                <a:lnTo>
                  <a:pt x="4714177" y="6125861"/>
                </a:lnTo>
                <a:lnTo>
                  <a:pt x="4696162" y="6125191"/>
                </a:lnTo>
                <a:cubicBezTo>
                  <a:pt x="4619563" y="6117736"/>
                  <a:pt x="4545518" y="6101241"/>
                  <a:pt x="4478929" y="6076377"/>
                </a:cubicBezTo>
                <a:cubicBezTo>
                  <a:pt x="3962303" y="5883312"/>
                  <a:pt x="4000007" y="5227577"/>
                  <a:pt x="3604289" y="5159077"/>
                </a:cubicBezTo>
                <a:cubicBezTo>
                  <a:pt x="3238637" y="5095780"/>
                  <a:pt x="3028104" y="5625324"/>
                  <a:pt x="2675047" y="5536186"/>
                </a:cubicBezTo>
                <a:cubicBezTo>
                  <a:pt x="2336372" y="5450624"/>
                  <a:pt x="2317521" y="4911979"/>
                  <a:pt x="1995747" y="4888820"/>
                </a:cubicBezTo>
                <a:cubicBezTo>
                  <a:pt x="1852737" y="4878583"/>
                  <a:pt x="1737028" y="4974952"/>
                  <a:pt x="1588817" y="5098868"/>
                </a:cubicBezTo>
                <a:cubicBezTo>
                  <a:pt x="1264931" y="5369693"/>
                  <a:pt x="1247949" y="5637188"/>
                  <a:pt x="1033108" y="5779061"/>
                </a:cubicBezTo>
                <a:cubicBezTo>
                  <a:pt x="734818" y="5976025"/>
                  <a:pt x="199422" y="5842765"/>
                  <a:pt x="53974" y="5513354"/>
                </a:cubicBezTo>
                <a:cubicBezTo>
                  <a:pt x="-71973" y="5228226"/>
                  <a:pt x="28541" y="4857455"/>
                  <a:pt x="292541" y="4687712"/>
                </a:cubicBezTo>
                <a:cubicBezTo>
                  <a:pt x="480242" y="4566966"/>
                  <a:pt x="703777" y="4614581"/>
                  <a:pt x="1024982" y="4494486"/>
                </a:cubicBezTo>
                <a:cubicBezTo>
                  <a:pt x="1066180" y="4479128"/>
                  <a:pt x="1740847" y="4220410"/>
                  <a:pt x="1726709" y="3933820"/>
                </a:cubicBezTo>
                <a:cubicBezTo>
                  <a:pt x="1718583" y="3761638"/>
                  <a:pt x="1476928" y="3635610"/>
                  <a:pt x="1311166" y="3548992"/>
                </a:cubicBezTo>
                <a:cubicBezTo>
                  <a:pt x="868078" y="3317494"/>
                  <a:pt x="743187" y="3251270"/>
                  <a:pt x="693620" y="3089001"/>
                </a:cubicBezTo>
                <a:cubicBezTo>
                  <a:pt x="644055" y="2926733"/>
                  <a:pt x="726123" y="2701248"/>
                  <a:pt x="876365" y="2598298"/>
                </a:cubicBezTo>
                <a:cubicBezTo>
                  <a:pt x="1112007" y="2436517"/>
                  <a:pt x="1346431" y="2690360"/>
                  <a:pt x="1716227" y="2549544"/>
                </a:cubicBezTo>
                <a:cubicBezTo>
                  <a:pt x="1764981" y="2530936"/>
                  <a:pt x="2073753" y="2412221"/>
                  <a:pt x="2119175" y="2173735"/>
                </a:cubicBezTo>
                <a:cubicBezTo>
                  <a:pt x="2177598" y="1868212"/>
                  <a:pt x="1795289" y="1733246"/>
                  <a:pt x="1796345" y="1363369"/>
                </a:cubicBezTo>
                <a:cubicBezTo>
                  <a:pt x="1797158" y="1101157"/>
                  <a:pt x="1992578" y="813674"/>
                  <a:pt x="2238297" y="706171"/>
                </a:cubicBezTo>
                <a:cubicBezTo>
                  <a:pt x="2627025" y="536103"/>
                  <a:pt x="2895251" y="924507"/>
                  <a:pt x="3366778" y="764839"/>
                </a:cubicBezTo>
                <a:cubicBezTo>
                  <a:pt x="3696434" y="653275"/>
                  <a:pt x="3874384" y="358559"/>
                  <a:pt x="3888522" y="334182"/>
                </a:cubicBezTo>
                <a:cubicBezTo>
                  <a:pt x="3939084" y="247726"/>
                  <a:pt x="3964725" y="165236"/>
                  <a:pt x="3978625" y="86533"/>
                </a:cubicBezTo>
                <a:close/>
              </a:path>
            </a:pathLst>
          </a:custGeom>
        </p:spPr>
      </p:pic>
      <p:pic>
        <p:nvPicPr>
          <p:cNvPr id="5" name="Picture 4">
            <a:extLst>
              <a:ext uri="{FF2B5EF4-FFF2-40B4-BE49-F238E27FC236}">
                <a16:creationId xmlns:a16="http://schemas.microsoft.com/office/drawing/2014/main" id="{84D91111-7C56-45EF-A0A8-B79224D99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F03259DE-8049-678A-0EDA-8DC8830F419C}"/>
              </a:ext>
            </a:extLst>
          </p:cNvPr>
          <p:cNvPicPr>
            <a:picLocks noChangeAspect="1"/>
          </p:cNvPicPr>
          <p:nvPr/>
        </p:nvPicPr>
        <p:blipFill>
          <a:blip r:embed="rId4"/>
          <a:stretch>
            <a:fillRect/>
          </a:stretch>
        </p:blipFill>
        <p:spPr>
          <a:xfrm>
            <a:off x="2011680" y="2651760"/>
            <a:ext cx="7845553" cy="132898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8F1E-C5C9-315F-9894-C4961C8E28D4}"/>
              </a:ext>
            </a:extLst>
          </p:cNvPr>
          <p:cNvSpPr>
            <a:spLocks noGrp="1"/>
          </p:cNvSpPr>
          <p:nvPr>
            <p:ph type="title"/>
          </p:nvPr>
        </p:nvSpPr>
        <p:spPr>
          <a:xfrm>
            <a:off x="970168" y="610267"/>
            <a:ext cx="10728613" cy="1111185"/>
          </a:xfrm>
        </p:spPr>
        <p:txBody>
          <a:bodyPr/>
          <a:lstStyle/>
          <a:p>
            <a:r>
              <a:rPr lang="en-US" dirty="0">
                <a:cs typeface="Posterama"/>
              </a:rPr>
              <a:t>IMPLEMENTATION</a:t>
            </a:r>
            <a:endParaRPr lang="en-US" dirty="0"/>
          </a:p>
        </p:txBody>
      </p:sp>
      <p:sp>
        <p:nvSpPr>
          <p:cNvPr id="3" name="Text Placeholder 2">
            <a:extLst>
              <a:ext uri="{FF2B5EF4-FFF2-40B4-BE49-F238E27FC236}">
                <a16:creationId xmlns:a16="http://schemas.microsoft.com/office/drawing/2014/main" id="{221B153D-F683-1688-962F-1B000CA98BF1}"/>
              </a:ext>
            </a:extLst>
          </p:cNvPr>
          <p:cNvSpPr>
            <a:spLocks noGrp="1"/>
          </p:cNvSpPr>
          <p:nvPr>
            <p:ph type="body" idx="1"/>
          </p:nvPr>
        </p:nvSpPr>
        <p:spPr>
          <a:xfrm>
            <a:off x="970168" y="1773936"/>
            <a:ext cx="2624328" cy="749126"/>
          </a:xfrm>
        </p:spPr>
        <p:txBody>
          <a:bodyPr vert="horz" lIns="91440" tIns="45720" rIns="91440" bIns="45720" rtlCol="0" anchor="t">
            <a:normAutofit fontScale="25000" lnSpcReduction="20000"/>
          </a:bodyPr>
          <a:lstStyle/>
          <a:p>
            <a:endParaRPr lang="en-US" dirty="0"/>
          </a:p>
          <a:p>
            <a:r>
              <a:rPr lang="en-US" sz="7200" dirty="0"/>
              <a:t>LIBRARIES    </a:t>
            </a:r>
            <a:r>
              <a:rPr lang="en-US" dirty="0"/>
              <a:t>                                                                               </a:t>
            </a:r>
          </a:p>
          <a:p>
            <a:r>
              <a:rPr lang="en-US" dirty="0"/>
              <a:t>                                                                                                                     </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89B655A0-0916-8B08-064E-1ADCC5901983}"/>
              </a:ext>
            </a:extLst>
          </p:cNvPr>
          <p:cNvPicPr>
            <a:picLocks noChangeAspect="1"/>
          </p:cNvPicPr>
          <p:nvPr/>
        </p:nvPicPr>
        <p:blipFill>
          <a:blip r:embed="rId2"/>
          <a:stretch>
            <a:fillRect/>
          </a:stretch>
        </p:blipFill>
        <p:spPr>
          <a:xfrm>
            <a:off x="970168" y="2628029"/>
            <a:ext cx="5677192" cy="2959252"/>
          </a:xfrm>
          <a:prstGeom prst="rect">
            <a:avLst/>
          </a:prstGeom>
        </p:spPr>
      </p:pic>
    </p:spTree>
    <p:extLst>
      <p:ext uri="{BB962C8B-B14F-4D97-AF65-F5344CB8AC3E}">
        <p14:creationId xmlns:p14="http://schemas.microsoft.com/office/powerpoint/2010/main" val="194738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8B9F7-9316-AA37-BAFA-8682D5EA54A8}"/>
              </a:ext>
            </a:extLst>
          </p:cNvPr>
          <p:cNvPicPr>
            <a:picLocks noChangeAspect="1"/>
          </p:cNvPicPr>
          <p:nvPr/>
        </p:nvPicPr>
        <p:blipFill>
          <a:blip r:embed="rId2"/>
          <a:stretch>
            <a:fillRect/>
          </a:stretch>
        </p:blipFill>
        <p:spPr>
          <a:xfrm>
            <a:off x="1335024" y="1571529"/>
            <a:ext cx="7474334" cy="3714941"/>
          </a:xfrm>
          <a:prstGeom prst="rect">
            <a:avLst/>
          </a:prstGeom>
        </p:spPr>
      </p:pic>
      <p:sp>
        <p:nvSpPr>
          <p:cNvPr id="6" name="TextBox 5">
            <a:extLst>
              <a:ext uri="{FF2B5EF4-FFF2-40B4-BE49-F238E27FC236}">
                <a16:creationId xmlns:a16="http://schemas.microsoft.com/office/drawing/2014/main" id="{0203AEAB-BE81-D90E-8875-6B1D4AE1C987}"/>
              </a:ext>
            </a:extLst>
          </p:cNvPr>
          <p:cNvSpPr txBox="1"/>
          <p:nvPr/>
        </p:nvSpPr>
        <p:spPr>
          <a:xfrm>
            <a:off x="1335024" y="722376"/>
            <a:ext cx="3630168" cy="646331"/>
          </a:xfrm>
          <a:prstGeom prst="rect">
            <a:avLst/>
          </a:prstGeom>
          <a:noFill/>
        </p:spPr>
        <p:txBody>
          <a:bodyPr wrap="square" rtlCol="0">
            <a:spAutoFit/>
          </a:bodyPr>
          <a:lstStyle/>
          <a:p>
            <a:r>
              <a:rPr lang="en-US" dirty="0"/>
              <a:t>CNN DESIGN :</a:t>
            </a:r>
          </a:p>
          <a:p>
            <a:endParaRPr lang="en-IN" dirty="0"/>
          </a:p>
        </p:txBody>
      </p:sp>
    </p:spTree>
    <p:extLst>
      <p:ext uri="{BB962C8B-B14F-4D97-AF65-F5344CB8AC3E}">
        <p14:creationId xmlns:p14="http://schemas.microsoft.com/office/powerpoint/2010/main" val="334265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D4082-189A-FB12-1C54-3F064AA55782}"/>
              </a:ext>
            </a:extLst>
          </p:cNvPr>
          <p:cNvPicPr>
            <a:picLocks noChangeAspect="1"/>
          </p:cNvPicPr>
          <p:nvPr/>
        </p:nvPicPr>
        <p:blipFill>
          <a:blip r:embed="rId2"/>
          <a:stretch>
            <a:fillRect/>
          </a:stretch>
        </p:blipFill>
        <p:spPr>
          <a:xfrm>
            <a:off x="1078992" y="1635033"/>
            <a:ext cx="8515788" cy="3587934"/>
          </a:xfrm>
          <a:prstGeom prst="rect">
            <a:avLst/>
          </a:prstGeom>
        </p:spPr>
      </p:pic>
      <p:sp>
        <p:nvSpPr>
          <p:cNvPr id="6" name="TextBox 5">
            <a:extLst>
              <a:ext uri="{FF2B5EF4-FFF2-40B4-BE49-F238E27FC236}">
                <a16:creationId xmlns:a16="http://schemas.microsoft.com/office/drawing/2014/main" id="{C9C49070-8794-4A48-18EB-6D02EE65B6F8}"/>
              </a:ext>
            </a:extLst>
          </p:cNvPr>
          <p:cNvSpPr txBox="1"/>
          <p:nvPr/>
        </p:nvSpPr>
        <p:spPr>
          <a:xfrm>
            <a:off x="1078992" y="804672"/>
            <a:ext cx="3172968" cy="369332"/>
          </a:xfrm>
          <a:prstGeom prst="rect">
            <a:avLst/>
          </a:prstGeom>
          <a:noFill/>
        </p:spPr>
        <p:txBody>
          <a:bodyPr wrap="square" rtlCol="0">
            <a:spAutoFit/>
          </a:bodyPr>
          <a:lstStyle/>
          <a:p>
            <a:r>
              <a:rPr lang="en-US" dirty="0"/>
              <a:t>TRAINING MODEL</a:t>
            </a:r>
          </a:p>
        </p:txBody>
      </p:sp>
    </p:spTree>
    <p:extLst>
      <p:ext uri="{BB962C8B-B14F-4D97-AF65-F5344CB8AC3E}">
        <p14:creationId xmlns:p14="http://schemas.microsoft.com/office/powerpoint/2010/main" val="105789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9C4E-1AFC-4D90-086F-446EB82CFCC5}"/>
              </a:ext>
            </a:extLst>
          </p:cNvPr>
          <p:cNvSpPr>
            <a:spLocks noGrp="1"/>
          </p:cNvSpPr>
          <p:nvPr>
            <p:ph type="title"/>
          </p:nvPr>
        </p:nvSpPr>
        <p:spPr>
          <a:xfrm>
            <a:off x="1115568" y="493723"/>
            <a:ext cx="10183368" cy="1325563"/>
          </a:xfrm>
        </p:spPr>
        <p:txBody>
          <a:bodyPr/>
          <a:lstStyle/>
          <a:p>
            <a:r>
              <a:rPr lang="en-US" dirty="0"/>
              <a:t>Out put</a:t>
            </a:r>
            <a:endParaRPr lang="en-IN" dirty="0"/>
          </a:p>
        </p:txBody>
      </p:sp>
      <p:pic>
        <p:nvPicPr>
          <p:cNvPr id="5" name="Content Placeholder 4">
            <a:extLst>
              <a:ext uri="{FF2B5EF4-FFF2-40B4-BE49-F238E27FC236}">
                <a16:creationId xmlns:a16="http://schemas.microsoft.com/office/drawing/2014/main" id="{81EB8DFC-8741-3C33-3FBA-F0AEA84CEC5B}"/>
              </a:ext>
            </a:extLst>
          </p:cNvPr>
          <p:cNvPicPr>
            <a:picLocks noGrp="1" noChangeAspect="1"/>
          </p:cNvPicPr>
          <p:nvPr>
            <p:ph idx="1"/>
          </p:nvPr>
        </p:nvPicPr>
        <p:blipFill>
          <a:blip r:embed="rId2"/>
          <a:stretch>
            <a:fillRect/>
          </a:stretch>
        </p:blipFill>
        <p:spPr>
          <a:xfrm>
            <a:off x="1115568" y="2437427"/>
            <a:ext cx="8198271" cy="3264068"/>
          </a:xfrm>
        </p:spPr>
      </p:pic>
    </p:spTree>
    <p:extLst>
      <p:ext uri="{BB962C8B-B14F-4D97-AF65-F5344CB8AC3E}">
        <p14:creationId xmlns:p14="http://schemas.microsoft.com/office/powerpoint/2010/main" val="99707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E48A-D184-3C74-C3CE-8AB5DD2C08B8}"/>
              </a:ext>
            </a:extLst>
          </p:cNvPr>
          <p:cNvSpPr>
            <a:spLocks noGrp="1"/>
          </p:cNvSpPr>
          <p:nvPr>
            <p:ph type="title"/>
          </p:nvPr>
        </p:nvSpPr>
        <p:spPr>
          <a:xfrm>
            <a:off x="1135579" y="566928"/>
            <a:ext cx="9034272" cy="1111185"/>
          </a:xfrm>
        </p:spPr>
        <p:txBody>
          <a:bodyPr/>
          <a:lstStyle/>
          <a:p>
            <a:r>
              <a:rPr lang="en-US" dirty="0">
                <a:cs typeface="Posterama"/>
              </a:rPr>
              <a:t>WEB APP USING FLASK</a:t>
            </a:r>
            <a:endParaRPr lang="en-US" dirty="0"/>
          </a:p>
        </p:txBody>
      </p:sp>
      <p:pic>
        <p:nvPicPr>
          <p:cNvPr id="5" name="Picture 4">
            <a:extLst>
              <a:ext uri="{FF2B5EF4-FFF2-40B4-BE49-F238E27FC236}">
                <a16:creationId xmlns:a16="http://schemas.microsoft.com/office/drawing/2014/main" id="{DE06DB83-AC5F-510D-919F-170AB9C07D42}"/>
              </a:ext>
            </a:extLst>
          </p:cNvPr>
          <p:cNvPicPr>
            <a:picLocks noChangeAspect="1"/>
          </p:cNvPicPr>
          <p:nvPr/>
        </p:nvPicPr>
        <p:blipFill>
          <a:blip r:embed="rId2"/>
          <a:stretch>
            <a:fillRect/>
          </a:stretch>
        </p:blipFill>
        <p:spPr>
          <a:xfrm>
            <a:off x="1135579" y="2024514"/>
            <a:ext cx="7953557" cy="4440293"/>
          </a:xfrm>
          <a:prstGeom prst="rect">
            <a:avLst/>
          </a:prstGeom>
        </p:spPr>
      </p:pic>
    </p:spTree>
    <p:extLst>
      <p:ext uri="{BB962C8B-B14F-4D97-AF65-F5344CB8AC3E}">
        <p14:creationId xmlns:p14="http://schemas.microsoft.com/office/powerpoint/2010/main" val="132721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C412EB-6BD9-2E04-3EF2-88BAEE3D1F45}"/>
              </a:ext>
            </a:extLst>
          </p:cNvPr>
          <p:cNvPicPr>
            <a:picLocks noChangeAspect="1"/>
          </p:cNvPicPr>
          <p:nvPr/>
        </p:nvPicPr>
        <p:blipFill>
          <a:blip r:embed="rId2"/>
          <a:stretch>
            <a:fillRect/>
          </a:stretch>
        </p:blipFill>
        <p:spPr>
          <a:xfrm>
            <a:off x="1062269" y="1345834"/>
            <a:ext cx="8293526" cy="4330923"/>
          </a:xfrm>
          <a:prstGeom prst="rect">
            <a:avLst/>
          </a:prstGeom>
        </p:spPr>
      </p:pic>
    </p:spTree>
    <p:extLst>
      <p:ext uri="{BB962C8B-B14F-4D97-AF65-F5344CB8AC3E}">
        <p14:creationId xmlns:p14="http://schemas.microsoft.com/office/powerpoint/2010/main" val="3803733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8C94C8-031A-6CDF-FA63-1278D7D0B907}"/>
              </a:ext>
            </a:extLst>
          </p:cNvPr>
          <p:cNvPicPr>
            <a:picLocks noChangeAspect="1"/>
          </p:cNvPicPr>
          <p:nvPr/>
        </p:nvPicPr>
        <p:blipFill>
          <a:blip r:embed="rId2"/>
          <a:stretch>
            <a:fillRect/>
          </a:stretch>
        </p:blipFill>
        <p:spPr>
          <a:xfrm>
            <a:off x="1027982" y="1325258"/>
            <a:ext cx="8179220" cy="4445228"/>
          </a:xfrm>
          <a:prstGeom prst="rect">
            <a:avLst/>
          </a:prstGeom>
        </p:spPr>
      </p:pic>
    </p:spTree>
    <p:extLst>
      <p:ext uri="{BB962C8B-B14F-4D97-AF65-F5344CB8AC3E}">
        <p14:creationId xmlns:p14="http://schemas.microsoft.com/office/powerpoint/2010/main" val="3653450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D3930-8196-9F9F-73D3-E4C9B73A7089}"/>
              </a:ext>
            </a:extLst>
          </p:cNvPr>
          <p:cNvPicPr>
            <a:picLocks noChangeAspect="1"/>
          </p:cNvPicPr>
          <p:nvPr/>
        </p:nvPicPr>
        <p:blipFill>
          <a:blip r:embed="rId2"/>
          <a:stretch>
            <a:fillRect/>
          </a:stretch>
        </p:blipFill>
        <p:spPr>
          <a:xfrm>
            <a:off x="1072938" y="1187540"/>
            <a:ext cx="10350928" cy="4968385"/>
          </a:xfrm>
          <a:prstGeom prst="rect">
            <a:avLst/>
          </a:prstGeom>
        </p:spPr>
      </p:pic>
      <p:sp>
        <p:nvSpPr>
          <p:cNvPr id="4" name="TextBox 3">
            <a:extLst>
              <a:ext uri="{FF2B5EF4-FFF2-40B4-BE49-F238E27FC236}">
                <a16:creationId xmlns:a16="http://schemas.microsoft.com/office/drawing/2014/main" id="{FB42DA28-4476-6BB7-6FB0-8AACED81F18D}"/>
              </a:ext>
            </a:extLst>
          </p:cNvPr>
          <p:cNvSpPr txBox="1"/>
          <p:nvPr/>
        </p:nvSpPr>
        <p:spPr>
          <a:xfrm>
            <a:off x="1097280" y="499728"/>
            <a:ext cx="4846320"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Out put</a:t>
            </a:r>
            <a:r>
              <a:rPr lang="en-US" sz="2800" dirty="0"/>
              <a:t>:</a:t>
            </a:r>
            <a:endParaRPr lang="en-IN" sz="2800" dirty="0"/>
          </a:p>
        </p:txBody>
      </p:sp>
    </p:spTree>
    <p:extLst>
      <p:ext uri="{BB962C8B-B14F-4D97-AF65-F5344CB8AC3E}">
        <p14:creationId xmlns:p14="http://schemas.microsoft.com/office/powerpoint/2010/main" val="4003001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7E5AA-0B64-5D6A-B707-06CF325A3D36}"/>
              </a:ext>
            </a:extLst>
          </p:cNvPr>
          <p:cNvPicPr>
            <a:picLocks noChangeAspect="1"/>
          </p:cNvPicPr>
          <p:nvPr/>
        </p:nvPicPr>
        <p:blipFill>
          <a:blip r:embed="rId2"/>
          <a:stretch>
            <a:fillRect/>
          </a:stretch>
        </p:blipFill>
        <p:spPr>
          <a:xfrm>
            <a:off x="380706" y="380843"/>
            <a:ext cx="11430587" cy="6096313"/>
          </a:xfrm>
          <a:prstGeom prst="rect">
            <a:avLst/>
          </a:prstGeom>
        </p:spPr>
      </p:pic>
    </p:spTree>
    <p:extLst>
      <p:ext uri="{BB962C8B-B14F-4D97-AF65-F5344CB8AC3E}">
        <p14:creationId xmlns:p14="http://schemas.microsoft.com/office/powerpoint/2010/main" val="1616198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1D86-2129-0C54-FBF7-F2A40DE8904F}"/>
              </a:ext>
            </a:extLst>
          </p:cNvPr>
          <p:cNvSpPr>
            <a:spLocks noGrp="1"/>
          </p:cNvSpPr>
          <p:nvPr>
            <p:ph type="title"/>
          </p:nvPr>
        </p:nvSpPr>
        <p:spPr>
          <a:xfrm>
            <a:off x="612648" y="557784"/>
            <a:ext cx="11095144" cy="1159413"/>
          </a:xfrm>
        </p:spPr>
        <p:txBody>
          <a:bodyPr/>
          <a:lstStyle/>
          <a:p>
            <a:r>
              <a:rPr lang="en-US" dirty="0">
                <a:cs typeface="Posterama"/>
              </a:rPr>
              <a:t>CONCLUSION</a:t>
            </a:r>
            <a:endParaRPr lang="en-US" dirty="0"/>
          </a:p>
        </p:txBody>
      </p:sp>
      <p:sp>
        <p:nvSpPr>
          <p:cNvPr id="3" name="Text Placeholder 2">
            <a:extLst>
              <a:ext uri="{FF2B5EF4-FFF2-40B4-BE49-F238E27FC236}">
                <a16:creationId xmlns:a16="http://schemas.microsoft.com/office/drawing/2014/main" id="{1102E0E5-6C43-4BFD-F91A-08C8332CD2C6}"/>
              </a:ext>
            </a:extLst>
          </p:cNvPr>
          <p:cNvSpPr>
            <a:spLocks noGrp="1"/>
          </p:cNvSpPr>
          <p:nvPr>
            <p:ph type="body" idx="1"/>
          </p:nvPr>
        </p:nvSpPr>
        <p:spPr>
          <a:xfrm>
            <a:off x="516192" y="1934511"/>
            <a:ext cx="10969752" cy="2187443"/>
          </a:xfrm>
        </p:spPr>
        <p:txBody>
          <a:bodyPr vert="horz" lIns="91440" tIns="45720" rIns="91440" bIns="45720" rtlCol="0" anchor="t">
            <a:normAutofit/>
          </a:bodyPr>
          <a:lstStyle/>
          <a:p>
            <a:r>
              <a:rPr lang="en-US" dirty="0">
                <a:ea typeface="+mn-lt"/>
                <a:cs typeface="+mn-lt"/>
              </a:rPr>
              <a:t>The application built for the identification of disease affected plants and healthy plants is done and this proposed work is focuses on the accuracy values during the real field conditions, and this work is implemented by having </a:t>
            </a:r>
            <a:r>
              <a:rPr lang="en-US" dirty="0" err="1">
                <a:ea typeface="+mn-lt"/>
                <a:cs typeface="+mn-lt"/>
              </a:rPr>
              <a:t>tamato</a:t>
            </a:r>
            <a:r>
              <a:rPr lang="en-US" dirty="0">
                <a:ea typeface="+mn-lt"/>
                <a:cs typeface="+mn-lt"/>
              </a:rPr>
              <a:t> plant disease images. Overall this work is implemented from scratch and produces a decent accuracy.</a:t>
            </a:r>
            <a:endParaRPr lang="en-US" dirty="0"/>
          </a:p>
        </p:txBody>
      </p:sp>
    </p:spTree>
    <p:extLst>
      <p:ext uri="{BB962C8B-B14F-4D97-AF65-F5344CB8AC3E}">
        <p14:creationId xmlns:p14="http://schemas.microsoft.com/office/powerpoint/2010/main" val="32814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D0DA90F4-B24A-49DA-9477-972BFC4B1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5ADAF001-055A-4E35-BF24-AF70A5FE2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E5B67A-E641-CA71-6EAB-B83F3AA9021A}"/>
              </a:ext>
            </a:extLst>
          </p:cNvPr>
          <p:cNvSpPr>
            <a:spLocks noGrp="1"/>
          </p:cNvSpPr>
          <p:nvPr>
            <p:ph type="title"/>
          </p:nvPr>
        </p:nvSpPr>
        <p:spPr>
          <a:xfrm>
            <a:off x="1722529" y="1460373"/>
            <a:ext cx="9731085" cy="3479401"/>
          </a:xfrm>
        </p:spPr>
        <p:txBody>
          <a:bodyPr vert="horz" lIns="91440" tIns="45720" rIns="91440" bIns="45720" rtlCol="0" anchor="b">
            <a:normAutofit/>
          </a:bodyPr>
          <a:lstStyle/>
          <a:p>
            <a:r>
              <a:rPr lang="en-US" sz="4000" dirty="0">
                <a:cs typeface="Posterama"/>
              </a:rPr>
              <a:t>I.SAMPREETH(9920004385)</a:t>
            </a:r>
            <a:br>
              <a:rPr lang="en-US" sz="4000" dirty="0">
                <a:cs typeface="Posterama"/>
              </a:rPr>
            </a:br>
            <a:r>
              <a:rPr lang="en-US" sz="4000" dirty="0">
                <a:cs typeface="Posterama"/>
              </a:rPr>
              <a:t>R.NITHIN(9920004422)</a:t>
            </a:r>
            <a:br>
              <a:rPr lang="en-US" sz="4000" dirty="0">
                <a:cs typeface="Posterama"/>
              </a:rPr>
            </a:br>
            <a:r>
              <a:rPr lang="en-US" sz="4000" dirty="0">
                <a:cs typeface="Posterama"/>
              </a:rPr>
              <a:t>T.SAI PRATHAP(9920004450)</a:t>
            </a:r>
            <a:br>
              <a:rPr lang="en-US" sz="4000" dirty="0">
                <a:cs typeface="Posterama"/>
              </a:rPr>
            </a:br>
            <a:r>
              <a:rPr lang="en-US" sz="4000" dirty="0">
                <a:cs typeface="Posterama"/>
              </a:rPr>
              <a:t>S.PRADEERP(9920004403)</a:t>
            </a:r>
          </a:p>
        </p:txBody>
      </p:sp>
    </p:spTree>
    <p:extLst>
      <p:ext uri="{BB962C8B-B14F-4D97-AF65-F5344CB8AC3E}">
        <p14:creationId xmlns:p14="http://schemas.microsoft.com/office/powerpoint/2010/main" val="3697813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7CA5C7-C572-62CE-A701-B1DD66E90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6" name="Title 5">
            <a:extLst>
              <a:ext uri="{FF2B5EF4-FFF2-40B4-BE49-F238E27FC236}">
                <a16:creationId xmlns:a16="http://schemas.microsoft.com/office/drawing/2014/main" id="{4A09B815-5B7F-EB2B-A9D3-97D4274B1C2A}"/>
              </a:ext>
            </a:extLst>
          </p:cNvPr>
          <p:cNvSpPr>
            <a:spLocks noGrp="1"/>
          </p:cNvSpPr>
          <p:nvPr>
            <p:ph type="title"/>
          </p:nvPr>
        </p:nvSpPr>
        <p:spPr/>
        <p:txBody>
          <a:bodyPr/>
          <a:lstStyle/>
          <a:p>
            <a:r>
              <a:rPr lang="en-IN" dirty="0">
                <a:solidFill>
                  <a:schemeClr val="bg1"/>
                </a:solidFill>
              </a:rPr>
              <a:t>                </a:t>
            </a:r>
            <a:r>
              <a:rPr lang="en-IN" dirty="0">
                <a:solidFill>
                  <a:schemeClr val="bg1"/>
                </a:solidFill>
                <a:latin typeface="Arial Rounded MT Bold" panose="020F0704030504030204" pitchFamily="34" charset="0"/>
              </a:rPr>
              <a:t>THANK YOU</a:t>
            </a:r>
          </a:p>
        </p:txBody>
      </p:sp>
    </p:spTree>
    <p:extLst>
      <p:ext uri="{BB962C8B-B14F-4D97-AF65-F5344CB8AC3E}">
        <p14:creationId xmlns:p14="http://schemas.microsoft.com/office/powerpoint/2010/main" val="60688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D1B3-A6A8-28D2-FBE4-C77A0EB73E73}"/>
              </a:ext>
            </a:extLst>
          </p:cNvPr>
          <p:cNvSpPr>
            <a:spLocks noGrp="1"/>
          </p:cNvSpPr>
          <p:nvPr>
            <p:ph type="title"/>
          </p:nvPr>
        </p:nvSpPr>
        <p:spPr/>
        <p:txBody>
          <a:bodyPr/>
          <a:lstStyle/>
          <a:p>
            <a:r>
              <a:rPr lang="en-US" dirty="0">
                <a:ea typeface="+mj-lt"/>
                <a:cs typeface="+mj-lt"/>
              </a:rPr>
              <a:t>Ideology behind the project</a:t>
            </a:r>
            <a:endParaRPr lang="en-US" dirty="0"/>
          </a:p>
        </p:txBody>
      </p:sp>
      <p:sp>
        <p:nvSpPr>
          <p:cNvPr id="3" name="Content Placeholder 2">
            <a:extLst>
              <a:ext uri="{FF2B5EF4-FFF2-40B4-BE49-F238E27FC236}">
                <a16:creationId xmlns:a16="http://schemas.microsoft.com/office/drawing/2014/main" id="{5C968B0B-488E-AF65-0578-D322F4B84C9A}"/>
              </a:ext>
            </a:extLst>
          </p:cNvPr>
          <p:cNvSpPr>
            <a:spLocks noGrp="1"/>
          </p:cNvSpPr>
          <p:nvPr>
            <p:ph idx="1"/>
          </p:nvPr>
        </p:nvSpPr>
        <p:spPr/>
        <p:txBody>
          <a:bodyPr vert="horz" lIns="91440" tIns="45720" rIns="91440" bIns="45720" rtlCol="0" anchor="t">
            <a:normAutofit/>
          </a:bodyPr>
          <a:lstStyle/>
          <a:p>
            <a:r>
              <a:rPr lang="en-US" dirty="0">
                <a:ea typeface="+mn-lt"/>
                <a:cs typeface="+mn-lt"/>
              </a:rPr>
              <a:t>1) To design such system that can detect crop disease and  accurately.</a:t>
            </a:r>
            <a:endParaRPr lang="en-US" dirty="0"/>
          </a:p>
          <a:p>
            <a:r>
              <a:rPr lang="en-US" dirty="0">
                <a:ea typeface="+mn-lt"/>
                <a:cs typeface="+mn-lt"/>
              </a:rPr>
              <a:t>2)  Insecticides for respective pest and disease. </a:t>
            </a:r>
            <a:endParaRPr lang="en-US" dirty="0"/>
          </a:p>
          <a:p>
            <a:r>
              <a:rPr lang="en-US" dirty="0">
                <a:ea typeface="+mn-lt"/>
                <a:cs typeface="+mn-lt"/>
              </a:rPr>
              <a:t>3) To provide remedy for the disease that is detected.</a:t>
            </a:r>
            <a:endParaRPr lang="en-US" dirty="0"/>
          </a:p>
          <a:p>
            <a:endParaRPr lang="en-US" dirty="0"/>
          </a:p>
        </p:txBody>
      </p:sp>
      <p:pic>
        <p:nvPicPr>
          <p:cNvPr id="4" name="Picture 3">
            <a:extLst>
              <a:ext uri="{FF2B5EF4-FFF2-40B4-BE49-F238E27FC236}">
                <a16:creationId xmlns:a16="http://schemas.microsoft.com/office/drawing/2014/main" id="{1D67121D-8591-0247-E036-D2EBB6CDB8B3}"/>
              </a:ext>
            </a:extLst>
          </p:cNvPr>
          <p:cNvPicPr>
            <a:picLocks noChangeAspect="1"/>
          </p:cNvPicPr>
          <p:nvPr/>
        </p:nvPicPr>
        <p:blipFill>
          <a:blip r:embed="rId2"/>
          <a:stretch>
            <a:fillRect/>
          </a:stretch>
        </p:blipFill>
        <p:spPr>
          <a:xfrm>
            <a:off x="8458027" y="-27432"/>
            <a:ext cx="3733973" cy="5169856"/>
          </a:xfrm>
          <a:prstGeom prst="rect">
            <a:avLst/>
          </a:prstGeom>
        </p:spPr>
      </p:pic>
    </p:spTree>
    <p:extLst>
      <p:ext uri="{BB962C8B-B14F-4D97-AF65-F5344CB8AC3E}">
        <p14:creationId xmlns:p14="http://schemas.microsoft.com/office/powerpoint/2010/main" val="331905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1B8C-4DB5-5618-16F1-13C72FA2054E}"/>
              </a:ext>
            </a:extLst>
          </p:cNvPr>
          <p:cNvSpPr>
            <a:spLocks noGrp="1"/>
          </p:cNvSpPr>
          <p:nvPr>
            <p:ph type="title"/>
          </p:nvPr>
        </p:nvSpPr>
        <p:spPr/>
        <p:txBody>
          <a:bodyPr/>
          <a:lstStyle/>
          <a:p>
            <a:r>
              <a:rPr lang="en-US" dirty="0">
                <a:ea typeface="+mj-lt"/>
                <a:cs typeface="+mj-lt"/>
              </a:rPr>
              <a:t>Why we </a:t>
            </a:r>
            <a:r>
              <a:rPr lang="en-US" dirty="0" err="1">
                <a:ea typeface="+mj-lt"/>
                <a:cs typeface="+mj-lt"/>
              </a:rPr>
              <a:t>choosen</a:t>
            </a:r>
            <a:r>
              <a:rPr lang="en-US" dirty="0">
                <a:ea typeface="+mj-lt"/>
                <a:cs typeface="+mj-lt"/>
              </a:rPr>
              <a:t> this project :</a:t>
            </a:r>
            <a:endParaRPr lang="en-US" dirty="0"/>
          </a:p>
        </p:txBody>
      </p:sp>
      <p:sp>
        <p:nvSpPr>
          <p:cNvPr id="3" name="Content Placeholder 2">
            <a:extLst>
              <a:ext uri="{FF2B5EF4-FFF2-40B4-BE49-F238E27FC236}">
                <a16:creationId xmlns:a16="http://schemas.microsoft.com/office/drawing/2014/main" id="{2E1B964B-12FC-E75A-273F-57EBB196C8A0}"/>
              </a:ext>
            </a:extLst>
          </p:cNvPr>
          <p:cNvSpPr>
            <a:spLocks noGrp="1"/>
          </p:cNvSpPr>
          <p:nvPr>
            <p:ph idx="1"/>
          </p:nvPr>
        </p:nvSpPr>
        <p:spPr/>
        <p:txBody>
          <a:bodyPr vert="horz" lIns="91440" tIns="45720" rIns="91440" bIns="45720" rtlCol="0" anchor="t">
            <a:normAutofit/>
          </a:bodyPr>
          <a:lstStyle/>
          <a:p>
            <a:r>
              <a:rPr lang="en-US" dirty="0">
                <a:ea typeface="+mn-lt"/>
                <a:cs typeface="+mn-lt"/>
              </a:rPr>
              <a:t>1.The study of plant diseases is important as they cause loss to the plant as well as plant produce.</a:t>
            </a:r>
            <a:endParaRPr lang="en-US" dirty="0"/>
          </a:p>
          <a:p>
            <a:r>
              <a:rPr lang="en-US" dirty="0">
                <a:ea typeface="+mn-lt"/>
                <a:cs typeface="+mn-lt"/>
              </a:rPr>
              <a:t>2.Plant diseases are well known to reduce the food available to humans by ultimately interfering with crop yields.</a:t>
            </a:r>
            <a:endParaRPr lang="en-US" dirty="0"/>
          </a:p>
          <a:p>
            <a:r>
              <a:rPr lang="en-US" dirty="0">
                <a:ea typeface="+mn-lt"/>
                <a:cs typeface="+mn-lt"/>
              </a:rPr>
              <a:t>3.So , it is necessary to </a:t>
            </a:r>
            <a:r>
              <a:rPr lang="en-US" dirty="0" err="1">
                <a:ea typeface="+mn-lt"/>
                <a:cs typeface="+mn-lt"/>
              </a:rPr>
              <a:t>indentify</a:t>
            </a:r>
            <a:r>
              <a:rPr lang="en-US" dirty="0">
                <a:ea typeface="+mn-lt"/>
                <a:cs typeface="+mn-lt"/>
              </a:rPr>
              <a:t> and solve the plant diseases</a:t>
            </a:r>
            <a:endParaRPr lang="en-US" dirty="0"/>
          </a:p>
          <a:p>
            <a:endParaRPr lang="en-US" dirty="0"/>
          </a:p>
        </p:txBody>
      </p:sp>
    </p:spTree>
    <p:extLst>
      <p:ext uri="{BB962C8B-B14F-4D97-AF65-F5344CB8AC3E}">
        <p14:creationId xmlns:p14="http://schemas.microsoft.com/office/powerpoint/2010/main" val="332492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5BEF-BCD9-C539-E68A-042162EC5DF6}"/>
              </a:ext>
            </a:extLst>
          </p:cNvPr>
          <p:cNvSpPr>
            <a:spLocks noGrp="1"/>
          </p:cNvSpPr>
          <p:nvPr>
            <p:ph type="title"/>
          </p:nvPr>
        </p:nvSpPr>
        <p:spPr/>
        <p:txBody>
          <a:bodyPr/>
          <a:lstStyle/>
          <a:p>
            <a:r>
              <a:rPr lang="en-US" dirty="0">
                <a:cs typeface="Posterama"/>
              </a:rPr>
              <a:t>ABSTRACT</a:t>
            </a:r>
          </a:p>
        </p:txBody>
      </p:sp>
      <p:sp>
        <p:nvSpPr>
          <p:cNvPr id="3" name="Content Placeholder 2">
            <a:extLst>
              <a:ext uri="{FF2B5EF4-FFF2-40B4-BE49-F238E27FC236}">
                <a16:creationId xmlns:a16="http://schemas.microsoft.com/office/drawing/2014/main" id="{E3FD080C-D249-BAE2-E71C-F74050A13E3F}"/>
              </a:ext>
            </a:extLst>
          </p:cNvPr>
          <p:cNvSpPr>
            <a:spLocks noGrp="1"/>
          </p:cNvSpPr>
          <p:nvPr>
            <p:ph idx="1"/>
          </p:nvPr>
        </p:nvSpPr>
        <p:spPr/>
        <p:txBody>
          <a:bodyPr vert="horz" lIns="91440" tIns="45720" rIns="91440" bIns="45720" rtlCol="0" anchor="t">
            <a:normAutofit/>
          </a:bodyPr>
          <a:lstStyle/>
          <a:p>
            <a:pPr marL="342900" indent="-342900">
              <a:buFont typeface="Arial" panose="020B0504020202020204" pitchFamily="34" charset="0"/>
              <a:buChar char="•"/>
            </a:pPr>
            <a:r>
              <a:rPr lang="en-US">
                <a:ea typeface="+mn-lt"/>
                <a:cs typeface="+mn-lt"/>
              </a:rPr>
              <a:t>Identification of the plant diseases is the key to prevent the losses in the yield and quantity of the agricultural product. The studies of the plant diseases mean the studies of visually observable patterns seen on the plant. Health monitoring and disease detection on plant is very critical for sustainable agriculture. It is very difficult to monitor the plant diseases manually. It requires tremendous amount of work, expertise in the plant diseases, and also require the excessive processing time. Hence, image processing is used for the detection of plant diseases by capturing the images of the leaves and comparing it with the data sets. The data set consist of different plant in the image format.</a:t>
            </a:r>
          </a:p>
        </p:txBody>
      </p:sp>
    </p:spTree>
    <p:extLst>
      <p:ext uri="{BB962C8B-B14F-4D97-AF65-F5344CB8AC3E}">
        <p14:creationId xmlns:p14="http://schemas.microsoft.com/office/powerpoint/2010/main" val="329372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5214AEB5-DC2B-3742-EDED-66F99E3D3044}"/>
              </a:ext>
            </a:extLst>
          </p:cNvPr>
          <p:cNvSpPr>
            <a:spLocks noGrp="1"/>
          </p:cNvSpPr>
          <p:nvPr>
            <p:ph type="title"/>
          </p:nvPr>
        </p:nvSpPr>
        <p:spPr/>
        <p:txBody>
          <a:bodyPr/>
          <a:lstStyle/>
          <a:p>
            <a:r>
              <a:rPr lang="en-US" dirty="0">
                <a:cs typeface="Posterama"/>
              </a:rPr>
              <a:t>INTRODUCTION</a:t>
            </a:r>
            <a:endParaRPr lang="en-US" dirty="0"/>
          </a:p>
        </p:txBody>
      </p:sp>
      <p:pic>
        <p:nvPicPr>
          <p:cNvPr id="8" name="Picture 7">
            <a:extLst>
              <a:ext uri="{FF2B5EF4-FFF2-40B4-BE49-F238E27FC236}">
                <a16:creationId xmlns:a16="http://schemas.microsoft.com/office/drawing/2014/main" id="{CD7C9E25-DEBC-3024-6B5E-63E9F340391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85" b="99201" l="1278" r="89617">
                        <a14:foregroundMark x1="7029" y1="65815" x2="7029" y2="65815"/>
                        <a14:foregroundMark x1="1278" y1="61981" x2="1278" y2="61981"/>
                        <a14:foregroundMark x1="44728" y1="88339" x2="44728" y2="88339"/>
                        <a14:foregroundMark x1="28115" y1="90895" x2="28115" y2="90895"/>
                        <a14:foregroundMark x1="17252" y1="86741" x2="17252" y2="86741"/>
                        <a14:foregroundMark x1="15655" y1="92492" x2="15655" y2="92492"/>
                        <a14:foregroundMark x1="17891" y1="98403" x2="17891" y2="98403"/>
                        <a14:foregroundMark x1="29712" y1="96645" x2="29712" y2="96645"/>
                        <a14:foregroundMark x1="27796" y1="99201" x2="27796" y2="99201"/>
                        <a14:backgroundMark x1="28115" y1="98562" x2="28115" y2="98562"/>
                        <a14:backgroundMark x1="28594" y1="99840" x2="28594" y2="99840"/>
                        <a14:backgroundMark x1="27955" y1="99361" x2="27955" y2="99361"/>
                        <a14:backgroundMark x1="27476" y1="95847" x2="27476" y2="95847"/>
                        <a14:backgroundMark x1="28115" y1="99361" x2="28115" y2="99361"/>
                        <a14:backgroundMark x1="28115" y1="99361" x2="28115" y2="99361"/>
                        <a14:backgroundMark x1="28115" y1="99361" x2="28115" y2="99361"/>
                        <a14:backgroundMark x1="28115" y1="99361" x2="28115" y2="99361"/>
                      </a14:backgroundRemoval>
                    </a14:imgEffect>
                  </a14:imgLayer>
                </a14:imgProps>
              </a:ext>
              <a:ext uri="{28A0092B-C50C-407E-A947-70E740481C1C}">
                <a14:useLocalDpi xmlns:a14="http://schemas.microsoft.com/office/drawing/2010/main" val="0"/>
              </a:ext>
            </a:extLst>
          </a:blip>
          <a:stretch>
            <a:fillRect/>
          </a:stretch>
        </p:blipFill>
        <p:spPr>
          <a:xfrm flipH="1">
            <a:off x="6104443" y="945938"/>
            <a:ext cx="6160634" cy="5962650"/>
          </a:xfrm>
          <a:prstGeom prst="rect">
            <a:avLst/>
          </a:prstGeom>
          <a:effectLst/>
        </p:spPr>
      </p:pic>
      <p:sp>
        <p:nvSpPr>
          <p:cNvPr id="5" name="TextBox 4">
            <a:extLst>
              <a:ext uri="{FF2B5EF4-FFF2-40B4-BE49-F238E27FC236}">
                <a16:creationId xmlns:a16="http://schemas.microsoft.com/office/drawing/2014/main" id="{20B1EE50-18B0-C8CD-C344-9B49EACD4864}"/>
              </a:ext>
            </a:extLst>
          </p:cNvPr>
          <p:cNvSpPr txBox="1"/>
          <p:nvPr/>
        </p:nvSpPr>
        <p:spPr>
          <a:xfrm>
            <a:off x="663133" y="2773101"/>
            <a:ext cx="65469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ea typeface="+mn-lt"/>
                <a:cs typeface="+mn-lt"/>
              </a:rPr>
              <a:t> Plant disease identification by visual way is more laborious task and at the same time less accurate and can be done only in limited areas.</a:t>
            </a:r>
          </a:p>
          <a:p>
            <a:pPr>
              <a:buFont typeface="Arial"/>
              <a:buChar char="•"/>
            </a:pPr>
            <a:r>
              <a:rPr lang="en-US" dirty="0">
                <a:ea typeface="+mn-lt"/>
                <a:cs typeface="+mn-lt"/>
              </a:rPr>
              <a:t>Whereas if automatic prediction technique is used it will take less efforts, less time and more accurately. In plants, some general diseases are brown and yellow sand late scorch, and other fungal, viral and bacterial diseases.</a:t>
            </a:r>
            <a:endParaRPr lang="en-US" dirty="0"/>
          </a:p>
          <a:p>
            <a:endParaRPr lang="en-US" dirty="0"/>
          </a:p>
        </p:txBody>
      </p:sp>
    </p:spTree>
    <p:extLst>
      <p:ext uri="{BB962C8B-B14F-4D97-AF65-F5344CB8AC3E}">
        <p14:creationId xmlns:p14="http://schemas.microsoft.com/office/powerpoint/2010/main" val="54963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3701-0087-84AD-4E64-84A79173C7CC}"/>
              </a:ext>
            </a:extLst>
          </p:cNvPr>
          <p:cNvSpPr>
            <a:spLocks noGrp="1"/>
          </p:cNvSpPr>
          <p:nvPr>
            <p:ph type="title"/>
          </p:nvPr>
        </p:nvSpPr>
        <p:spPr/>
        <p:txBody>
          <a:bodyPr vert="horz" lIns="91440" tIns="45720" rIns="91440" bIns="45720" rtlCol="0" anchor="b">
            <a:normAutofit/>
          </a:bodyPr>
          <a:lstStyle/>
          <a:p>
            <a:r>
              <a:rPr lang="en-US" sz="5400" dirty="0">
                <a:cs typeface="Posterama"/>
              </a:rPr>
              <a:t>PACKAGES USED</a:t>
            </a:r>
            <a:endParaRPr lang="en-US" sz="5400" dirty="0"/>
          </a:p>
        </p:txBody>
      </p:sp>
      <p:sp>
        <p:nvSpPr>
          <p:cNvPr id="4" name="Content Placeholder 3">
            <a:extLst>
              <a:ext uri="{FF2B5EF4-FFF2-40B4-BE49-F238E27FC236}">
                <a16:creationId xmlns:a16="http://schemas.microsoft.com/office/drawing/2014/main" id="{B0A5DA75-6318-2CEE-D65A-5387ED725E6B}"/>
              </a:ext>
            </a:extLst>
          </p:cNvPr>
          <p:cNvSpPr>
            <a:spLocks noGrp="1"/>
          </p:cNvSpPr>
          <p:nvPr>
            <p:ph idx="1"/>
          </p:nvPr>
        </p:nvSpPr>
        <p:spPr/>
        <p:txBody>
          <a:bodyPr vert="horz" lIns="91440" tIns="45720" rIns="91440" bIns="45720" rtlCol="0" anchor="t">
            <a:normAutofit/>
          </a:bodyPr>
          <a:lstStyle/>
          <a:p>
            <a:pPr marL="342900" indent="-342900">
              <a:buFont typeface="Arial" panose="020B0504020202020204" pitchFamily="34" charset="0"/>
              <a:buChar char="•"/>
            </a:pPr>
            <a:r>
              <a:rPr lang="en-US" dirty="0"/>
              <a:t>NUMPY</a:t>
            </a:r>
          </a:p>
          <a:p>
            <a:pPr marL="342900" indent="-342900">
              <a:buFont typeface="Arial" panose="020B0504020202020204" pitchFamily="34" charset="0"/>
              <a:buChar char="•"/>
            </a:pPr>
            <a:r>
              <a:rPr lang="en-US" dirty="0"/>
              <a:t>PANDAS</a:t>
            </a:r>
          </a:p>
          <a:p>
            <a:pPr marL="342900" indent="-342900">
              <a:buFont typeface="Arial" panose="020B0504020202020204" pitchFamily="34" charset="0"/>
              <a:buChar char="•"/>
            </a:pPr>
            <a:r>
              <a:rPr lang="en-US" dirty="0"/>
              <a:t>KERAS – PREPROCESSING</a:t>
            </a:r>
          </a:p>
          <a:p>
            <a:pPr marL="342900" indent="-342900">
              <a:buFont typeface="Arial" panose="020B0504020202020204" pitchFamily="34" charset="0"/>
              <a:buChar char="•"/>
            </a:pPr>
            <a:r>
              <a:rPr lang="en-US" dirty="0"/>
              <a:t>TENSORFLOW</a:t>
            </a:r>
          </a:p>
          <a:p>
            <a:pPr marL="342900" indent="-342900">
              <a:buFont typeface="Arial" panose="020B0504020202020204" pitchFamily="34" charset="0"/>
              <a:buChar char="•"/>
            </a:pPr>
            <a:r>
              <a:rPr lang="en-US" dirty="0"/>
              <a:t>FLASK</a:t>
            </a:r>
          </a:p>
          <a:p>
            <a:pPr marL="342900" indent="-342900">
              <a:buFont typeface="Arial" panose="020B0504020202020204" pitchFamily="34" charset="0"/>
              <a:buChar char="•"/>
            </a:pPr>
            <a:r>
              <a:rPr lang="en-US" dirty="0"/>
              <a:t>CNN</a:t>
            </a:r>
          </a:p>
          <a:p>
            <a:pPr marL="342900" indent="-342900">
              <a:buFont typeface="Arial" panose="020B0504020202020204" pitchFamily="34" charset="0"/>
              <a:buChar char="•"/>
            </a:pPr>
            <a:endParaRPr lang="en-US" dirty="0"/>
          </a:p>
        </p:txBody>
      </p:sp>
      <p:sp>
        <p:nvSpPr>
          <p:cNvPr id="3" name="TextBox 2">
            <a:extLst>
              <a:ext uri="{FF2B5EF4-FFF2-40B4-BE49-F238E27FC236}">
                <a16:creationId xmlns:a16="http://schemas.microsoft.com/office/drawing/2014/main" id="{EF45A872-E69D-95EE-150C-2F20C04C4E8D}"/>
              </a:ext>
            </a:extLst>
          </p:cNvPr>
          <p:cNvSpPr txBox="1"/>
          <p:nvPr/>
        </p:nvSpPr>
        <p:spPr>
          <a:xfrm>
            <a:off x="3771913" y="6783279"/>
            <a:ext cx="6667500" cy="3508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a:extLst>
              <a:ext uri="{FF2B5EF4-FFF2-40B4-BE49-F238E27FC236}">
                <a16:creationId xmlns:a16="http://schemas.microsoft.com/office/drawing/2014/main" id="{AD0933B6-E061-E2B9-1CBB-3A4A4F55FE3B}"/>
              </a:ext>
            </a:extLst>
          </p:cNvPr>
          <p:cNvPicPr>
            <a:picLocks noChangeAspect="1"/>
          </p:cNvPicPr>
          <p:nvPr/>
        </p:nvPicPr>
        <p:blipFill>
          <a:blip r:embed="rId2"/>
          <a:stretch>
            <a:fillRect/>
          </a:stretch>
        </p:blipFill>
        <p:spPr>
          <a:xfrm rot="16200000" flipV="1">
            <a:off x="7712877" y="-745150"/>
            <a:ext cx="3733973" cy="5224272"/>
          </a:xfrm>
          <a:prstGeom prst="rect">
            <a:avLst/>
          </a:prstGeom>
        </p:spPr>
      </p:pic>
    </p:spTree>
    <p:extLst>
      <p:ext uri="{BB962C8B-B14F-4D97-AF65-F5344CB8AC3E}">
        <p14:creationId xmlns:p14="http://schemas.microsoft.com/office/powerpoint/2010/main" val="94005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EA85-1802-59A0-CC0B-685B0E3094F8}"/>
              </a:ext>
            </a:extLst>
          </p:cNvPr>
          <p:cNvSpPr>
            <a:spLocks noGrp="1"/>
          </p:cNvSpPr>
          <p:nvPr>
            <p:ph type="title"/>
          </p:nvPr>
        </p:nvSpPr>
        <p:spPr>
          <a:xfrm>
            <a:off x="612648" y="557784"/>
            <a:ext cx="10738259" cy="927919"/>
          </a:xfrm>
        </p:spPr>
        <p:txBody>
          <a:bodyPr>
            <a:normAutofit/>
          </a:bodyPr>
          <a:lstStyle/>
          <a:p>
            <a:r>
              <a:rPr lang="en-US" dirty="0">
                <a:cs typeface="Posterama"/>
              </a:rPr>
              <a:t>CNN MODEL</a:t>
            </a:r>
            <a:endParaRPr lang="en-US" dirty="0"/>
          </a:p>
        </p:txBody>
      </p:sp>
      <p:sp>
        <p:nvSpPr>
          <p:cNvPr id="3" name="Text Placeholder 2">
            <a:extLst>
              <a:ext uri="{FF2B5EF4-FFF2-40B4-BE49-F238E27FC236}">
                <a16:creationId xmlns:a16="http://schemas.microsoft.com/office/drawing/2014/main" id="{78FA3A7B-69EA-B331-AA95-705D00A5AE26}"/>
              </a:ext>
            </a:extLst>
          </p:cNvPr>
          <p:cNvSpPr>
            <a:spLocks noGrp="1"/>
          </p:cNvSpPr>
          <p:nvPr>
            <p:ph type="body" idx="1"/>
          </p:nvPr>
        </p:nvSpPr>
        <p:spPr>
          <a:xfrm>
            <a:off x="236471" y="2137068"/>
            <a:ext cx="11355574" cy="3933291"/>
          </a:xfrm>
        </p:spPr>
        <p:txBody>
          <a:bodyPr vert="horz" lIns="91440" tIns="45720" rIns="91440" bIns="45720" rtlCol="0" anchor="t">
            <a:normAutofit/>
          </a:bodyPr>
          <a:lstStyle/>
          <a:p>
            <a:pPr marL="285750" indent="-285750">
              <a:buFont typeface="Arial"/>
              <a:buChar char="•"/>
            </a:pPr>
            <a:r>
              <a:rPr lang="en-US" dirty="0">
                <a:ea typeface="+mn-lt"/>
                <a:cs typeface="+mn-lt"/>
              </a:rPr>
              <a:t>A convolutional neural network, or CNN, is a deep learning neural network sketched for processing structured arrays of data such as portrayals.</a:t>
            </a:r>
            <a:endParaRPr lang="en-US" dirty="0"/>
          </a:p>
          <a:p>
            <a:pPr marL="285750" indent="-285750">
              <a:buFont typeface="Arial"/>
              <a:buChar char="•"/>
            </a:pPr>
            <a:r>
              <a:rPr lang="en-US" dirty="0">
                <a:ea typeface="+mn-lt"/>
                <a:cs typeface="+mn-lt"/>
              </a:rPr>
              <a:t>CNN are very satisfactory at picking up on design in the input image, such as lines, gradients, circles, or even eyes and faces.</a:t>
            </a:r>
            <a:endParaRPr lang="en-US" dirty="0"/>
          </a:p>
          <a:p>
            <a:pPr marL="285750" indent="-285750">
              <a:buFont typeface="Arial"/>
              <a:buChar char="•"/>
            </a:pPr>
            <a:r>
              <a:rPr lang="en-US" dirty="0">
                <a:ea typeface="+mn-lt"/>
                <a:cs typeface="+mn-lt"/>
              </a:rPr>
              <a:t>This characteristic that makes convolutional neural network so robust for computer vision.</a:t>
            </a:r>
            <a:endParaRPr lang="en-US" dirty="0"/>
          </a:p>
          <a:p>
            <a:pPr marL="285750" indent="-285750">
              <a:buFont typeface="Arial"/>
              <a:buChar char="•"/>
            </a:pPr>
            <a:r>
              <a:rPr lang="en-US" dirty="0">
                <a:ea typeface="+mn-lt"/>
                <a:cs typeface="+mn-lt"/>
              </a:rPr>
              <a:t>CNN can run directly on a underdone image and do not need any preprocessing.</a:t>
            </a:r>
            <a:endParaRPr lang="en-US" dirty="0"/>
          </a:p>
          <a:p>
            <a:pPr>
              <a:buFont typeface="Arial"/>
              <a:buChar char="•"/>
            </a:pPr>
            <a:r>
              <a:rPr lang="en-US" dirty="0">
                <a:ea typeface="+mn-lt"/>
                <a:cs typeface="+mn-lt"/>
              </a:rPr>
              <a:t>   The construction of a convolutional neural network is a multi-layered feed-forward neural           </a:t>
            </a:r>
          </a:p>
          <a:p>
            <a:r>
              <a:rPr lang="en-US" dirty="0">
                <a:ea typeface="+mn-lt"/>
                <a:cs typeface="+mn-lt"/>
              </a:rPr>
              <a:t>network, made by assembling many unseen layers on top of each other in a particular order.</a:t>
            </a:r>
            <a:endParaRPr lang="en-US" dirty="0"/>
          </a:p>
          <a:p>
            <a:pPr>
              <a:buFont typeface="Arial"/>
              <a:buChar char="•"/>
            </a:pPr>
            <a:r>
              <a:rPr lang="en-US" dirty="0">
                <a:ea typeface="+mn-lt"/>
                <a:cs typeface="+mn-lt"/>
              </a:rPr>
              <a:t>   It is the sequential design that give permission to CNN to learn hierarchical attributes.</a:t>
            </a:r>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val="398273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DAC4-87A6-FC3A-6A5D-9893D6A180E4}"/>
              </a:ext>
            </a:extLst>
          </p:cNvPr>
          <p:cNvSpPr>
            <a:spLocks noGrp="1"/>
          </p:cNvSpPr>
          <p:nvPr>
            <p:ph type="ctrTitle"/>
          </p:nvPr>
        </p:nvSpPr>
        <p:spPr>
          <a:xfrm>
            <a:off x="612648" y="557783"/>
            <a:ext cx="10969752" cy="914401"/>
          </a:xfrm>
        </p:spPr>
        <p:txBody>
          <a:bodyPr/>
          <a:lstStyle/>
          <a:p>
            <a:r>
              <a:rPr lang="en-US" dirty="0"/>
              <a:t>CNN  Model</a:t>
            </a:r>
            <a:endParaRPr lang="en-IN" dirty="0"/>
          </a:p>
        </p:txBody>
      </p:sp>
      <p:sp>
        <p:nvSpPr>
          <p:cNvPr id="3" name="Subtitle 2">
            <a:extLst>
              <a:ext uri="{FF2B5EF4-FFF2-40B4-BE49-F238E27FC236}">
                <a16:creationId xmlns:a16="http://schemas.microsoft.com/office/drawing/2014/main" id="{D516CBE9-FD0D-9C5A-3AE3-63B3F487A497}"/>
              </a:ext>
            </a:extLst>
          </p:cNvPr>
          <p:cNvSpPr>
            <a:spLocks noGrp="1"/>
          </p:cNvSpPr>
          <p:nvPr>
            <p:ph type="subTitle" idx="1"/>
          </p:nvPr>
        </p:nvSpPr>
        <p:spPr>
          <a:xfrm>
            <a:off x="612648" y="1472184"/>
            <a:ext cx="10969752" cy="5541264"/>
          </a:xfrm>
        </p:spPr>
        <p:txBody>
          <a:bodyPr/>
          <a:lstStyle/>
          <a:p>
            <a:r>
              <a:rPr lang="en-US"/>
              <a:t>  </a:t>
            </a:r>
            <a:endParaRPr lang="en-IN" dirty="0"/>
          </a:p>
        </p:txBody>
      </p:sp>
      <p:pic>
        <p:nvPicPr>
          <p:cNvPr id="1026" name="Picture 2" descr="Schematic diagram of a basic convolutional neural network ...">
            <a:extLst>
              <a:ext uri="{FF2B5EF4-FFF2-40B4-BE49-F238E27FC236}">
                <a16:creationId xmlns:a16="http://schemas.microsoft.com/office/drawing/2014/main" id="{401A530B-BC19-7798-1C72-BEE915C4E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824" y="1764793"/>
            <a:ext cx="7671816" cy="468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204019"/>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479</TotalTime>
  <Words>546</Words>
  <Application>Microsoft Office PowerPoint</Application>
  <PresentationFormat>Widescreen</PresentationFormat>
  <Paragraphs>47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Rounded MT Bold</vt:lpstr>
      <vt:lpstr>Avenir Next LT Pro</vt:lpstr>
      <vt:lpstr>Posterama</vt:lpstr>
      <vt:lpstr>SplashVTI</vt:lpstr>
      <vt:lpstr>PowerPoint Presentation</vt:lpstr>
      <vt:lpstr>I.SAMPREETH(9920004385) R.NITHIN(9920004422) T.SAI PRATHAP(9920004450) S.PRADEERP(9920004403)</vt:lpstr>
      <vt:lpstr>Ideology behind the project</vt:lpstr>
      <vt:lpstr>Why we choosen this project :</vt:lpstr>
      <vt:lpstr>ABSTRACT</vt:lpstr>
      <vt:lpstr>INTRODUCTION</vt:lpstr>
      <vt:lpstr>PACKAGES USED</vt:lpstr>
      <vt:lpstr>CNN MODEL</vt:lpstr>
      <vt:lpstr>CNN  Model</vt:lpstr>
      <vt:lpstr>IMPLEMENTATION</vt:lpstr>
      <vt:lpstr>PowerPoint Presentation</vt:lpstr>
      <vt:lpstr>PowerPoint Presentation</vt:lpstr>
      <vt:lpstr>Out put</vt:lpstr>
      <vt:lpstr>WEB APP USING FLASK</vt:lpstr>
      <vt:lpstr>PowerPoint Presentation</vt:lpstr>
      <vt:lpstr>PowerPoint Presentation</vt:lpstr>
      <vt:lpstr>PowerPoint Presentation</vt:lpstr>
      <vt:lpstr>PowerPoint Presentation</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PREDICTION</dc:title>
  <dc:creator>T VENKAT SAI PRATHAP</dc:creator>
  <cp:lastModifiedBy>sai prathap</cp:lastModifiedBy>
  <cp:revision>20</cp:revision>
  <dcterms:modified xsi:type="dcterms:W3CDTF">2023-04-25T03:20:01Z</dcterms:modified>
</cp:coreProperties>
</file>